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7" autoAdjust="0"/>
    <p:restoredTop sz="94660"/>
  </p:normalViewPr>
  <p:slideViewPr>
    <p:cSldViewPr snapToGrid="0">
      <p:cViewPr varScale="1">
        <p:scale>
          <a:sx n="168" d="100"/>
          <a:sy n="168" d="100"/>
        </p:scale>
        <p:origin x="1530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2726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98892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42325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581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61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911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1848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179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2058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4991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7260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A3B806-4224-4E12-864A-B1CE7EE0595A}" type="datetimeFigureOut">
              <a:rPr lang="en-US" smtClean="0"/>
              <a:t>11/9/2020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8AF7BE-DA2C-4FD3-8224-0528055622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79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69C97C-3EAC-4B9B-885D-DC32BBFCA57E}"/>
              </a:ext>
            </a:extLst>
          </p:cNvPr>
          <p:cNvSpPr txBox="1"/>
          <p:nvPr/>
        </p:nvSpPr>
        <p:spPr>
          <a:xfrm>
            <a:off x="287408" y="272616"/>
            <a:ext cx="8674848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Essay Structure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This guide applies to essays longer then approximately 2500 words should follow the following formal structure: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Cover Page</a:t>
            </a:r>
          </a:p>
          <a:p>
            <a:endParaRPr lang="en-US" dirty="0"/>
          </a:p>
          <a:p>
            <a:r>
              <a:rPr lang="en-US" dirty="0"/>
              <a:t>(Abstract)</a:t>
            </a:r>
          </a:p>
          <a:p>
            <a:endParaRPr lang="en-US" dirty="0"/>
          </a:p>
          <a:p>
            <a:r>
              <a:rPr lang="en-US" dirty="0"/>
              <a:t>Introduction</a:t>
            </a:r>
          </a:p>
          <a:p>
            <a:endParaRPr lang="en-US" dirty="0"/>
          </a:p>
          <a:p>
            <a:r>
              <a:rPr lang="en-US" dirty="0"/>
              <a:t>Definitions</a:t>
            </a:r>
          </a:p>
          <a:p>
            <a:endParaRPr lang="en-US" dirty="0"/>
          </a:p>
          <a:p>
            <a:r>
              <a:rPr lang="en-US" dirty="0"/>
              <a:t>Chapters</a:t>
            </a:r>
          </a:p>
          <a:p>
            <a:endParaRPr lang="en-US" dirty="0"/>
          </a:p>
          <a:p>
            <a:r>
              <a:rPr lang="en-US" dirty="0"/>
              <a:t>Conclusion</a:t>
            </a:r>
          </a:p>
          <a:p>
            <a:endParaRPr lang="en-US" dirty="0"/>
          </a:p>
          <a:p>
            <a:r>
              <a:rPr lang="en-US" dirty="0"/>
              <a:t>Bibliography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E244AC5-9D87-4FCC-8F49-1188E94FF8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16112" y="0"/>
            <a:ext cx="6278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8952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69C97C-3EAC-4B9B-885D-DC32BBFCA57E}"/>
              </a:ext>
            </a:extLst>
          </p:cNvPr>
          <p:cNvSpPr txBox="1"/>
          <p:nvPr/>
        </p:nvSpPr>
        <p:spPr>
          <a:xfrm>
            <a:off x="145421" y="39757"/>
            <a:ext cx="7646857" cy="824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Cover Page:</a:t>
            </a:r>
          </a:p>
          <a:p>
            <a:r>
              <a:rPr lang="en-US" sz="1600" dirty="0"/>
              <a:t>To include: Title, word count, student name &amp; number, topic name, &amp; instructor name. Note that word count does not include title, intext citations, or bibliography.</a:t>
            </a:r>
          </a:p>
          <a:p>
            <a:endParaRPr lang="en-US" sz="1600" dirty="0"/>
          </a:p>
          <a:p>
            <a:r>
              <a:rPr lang="en-US" b="1" dirty="0"/>
              <a:t>Introduction:</a:t>
            </a:r>
            <a:endParaRPr lang="en-US" dirty="0"/>
          </a:p>
          <a:p>
            <a:r>
              <a:rPr lang="en-US" sz="1600" dirty="0"/>
              <a:t>Introduce the main argument: </a:t>
            </a:r>
            <a:r>
              <a:rPr lang="en-US" sz="1600" dirty="0" err="1"/>
              <a:t>ie</a:t>
            </a:r>
            <a:r>
              <a:rPr lang="en-US" sz="1600" dirty="0"/>
              <a:t>, Identify the problematic, and how you intend to answer it. Briefly describe each chapter and explain how each one addresses and contributed to the overall argument. Note: The introduction should be the last part of the essay to be written.</a:t>
            </a:r>
          </a:p>
          <a:p>
            <a:endParaRPr lang="en-US" sz="1600" dirty="0"/>
          </a:p>
          <a:p>
            <a:r>
              <a:rPr lang="en-US" b="1" dirty="0"/>
              <a:t>Definitions:</a:t>
            </a:r>
            <a:endParaRPr lang="en-US" dirty="0"/>
          </a:p>
          <a:p>
            <a:r>
              <a:rPr lang="en-US" sz="1600" dirty="0"/>
              <a:t>Define (using </a:t>
            </a:r>
            <a:r>
              <a:rPr lang="en-US" sz="1600" dirty="0" err="1"/>
              <a:t>authorative</a:t>
            </a:r>
            <a:r>
              <a:rPr lang="en-US" sz="1600" dirty="0"/>
              <a:t> primary sources) any key terms that are required. Note that not all essays require definitions, especially where terminology is well-known.</a:t>
            </a:r>
          </a:p>
          <a:p>
            <a:endParaRPr lang="en-US" sz="1600" dirty="0"/>
          </a:p>
          <a:p>
            <a:r>
              <a:rPr lang="en-US" b="1" dirty="0"/>
              <a:t>Chapter Arguments:</a:t>
            </a:r>
            <a:endParaRPr lang="en-US" dirty="0"/>
          </a:p>
          <a:p>
            <a:r>
              <a:rPr lang="en-US" sz="1600" dirty="0"/>
              <a:t>Break your overall argument into themes or topics within a separate chapter. Each Chapter is structured like a mini-essay and should start with a very brief introduction, followed by the central argument, relevant counterarguments, and finish with a brief conclusion. Link the current chapter to each following chapter with a lead-in sentence of two. Ensure that all facts, statements, </a:t>
            </a:r>
            <a:r>
              <a:rPr lang="en-US" sz="1600" dirty="0" err="1"/>
              <a:t>etc</a:t>
            </a:r>
            <a:r>
              <a:rPr lang="en-US" sz="1600" dirty="0"/>
              <a:t>, are well-referenced using in-text referencing.</a:t>
            </a:r>
          </a:p>
          <a:p>
            <a:endParaRPr lang="en-US" sz="1600" dirty="0"/>
          </a:p>
          <a:p>
            <a:r>
              <a:rPr lang="en-US" b="1" dirty="0"/>
              <a:t>Conclusion:</a:t>
            </a:r>
            <a:r>
              <a:rPr lang="en-US" dirty="0"/>
              <a:t> </a:t>
            </a:r>
          </a:p>
          <a:p>
            <a:r>
              <a:rPr lang="en-US" sz="1600" dirty="0"/>
              <a:t>Summaries each chapter, then draw the salient parts together into an overall conclusion that definitively addresses the problematic.</a:t>
            </a:r>
          </a:p>
          <a:p>
            <a:endParaRPr lang="en-US" sz="1600" dirty="0"/>
          </a:p>
          <a:p>
            <a:r>
              <a:rPr lang="en-US" b="1" dirty="0"/>
              <a:t>Bibliography:</a:t>
            </a:r>
            <a:endParaRPr lang="en-US" dirty="0"/>
          </a:p>
          <a:p>
            <a:r>
              <a:rPr lang="en-US" sz="1600" dirty="0"/>
              <a:t>Use MLA or Harvard format. Must be ordered alphabetically.</a:t>
            </a:r>
          </a:p>
          <a:p>
            <a:endParaRPr lang="en-US" sz="1600" dirty="0"/>
          </a:p>
          <a:p>
            <a:endParaRPr lang="en-US" sz="1600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A422876-D5B7-4030-A601-A40542BC948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47"/>
          <a:stretch/>
        </p:blipFill>
        <p:spPr>
          <a:xfrm>
            <a:off x="8532439" y="0"/>
            <a:ext cx="632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143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Basic essay structure. 4.1 Basic Essay Structure. 2019-02-15">
            <a:extLst>
              <a:ext uri="{FF2B5EF4-FFF2-40B4-BE49-F238E27FC236}">
                <a16:creationId xmlns:a16="http://schemas.microsoft.com/office/drawing/2014/main" id="{14FD0DF3-579D-4426-BC39-D142E8985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2313" y="0"/>
            <a:ext cx="515937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40D3BB3-E0C5-4CB3-A712-A01CE4B18E8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47"/>
          <a:stretch/>
        </p:blipFill>
        <p:spPr>
          <a:xfrm>
            <a:off x="8532439" y="0"/>
            <a:ext cx="632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772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2B74C5-D940-4DD7-AD16-CEB59F134D39}"/>
              </a:ext>
            </a:extLst>
          </p:cNvPr>
          <p:cNvSpPr/>
          <p:nvPr/>
        </p:nvSpPr>
        <p:spPr>
          <a:xfrm>
            <a:off x="131534" y="451127"/>
            <a:ext cx="7529209" cy="3749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Academic writing is not like typical journalistic writing. Paragraphs tend to be lengthy, of at minimum 6 sentences. Try not to use elaborate “flowery” language.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Word counts are designed so that students can address the problematic with the desired depth of complexity. Failing to make the minimum word count indicates a lack of complexity and substance, while exceeding the word count indicates an inability to edit.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 abstract should be included for essays of over 10,000 words.</a:t>
            </a:r>
          </a:p>
          <a:p>
            <a:pPr marL="800100" marR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+mj-lt"/>
              <a:buAutoNum type="arabicPeriod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Abstracts, introductions, and conclusion word count should all be scaled in proportion with the essay word count.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E45FAB-0968-4723-A152-F4D8F8DE04A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1547"/>
          <a:stretch/>
        </p:blipFill>
        <p:spPr>
          <a:xfrm>
            <a:off x="8532439" y="0"/>
            <a:ext cx="6324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07885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</TotalTime>
  <Words>373</Words>
  <Application>Microsoft Office PowerPoint</Application>
  <PresentationFormat>On-screen Show (4:3)</PresentationFormat>
  <Paragraphs>45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Rod M</dc:creator>
  <cp:lastModifiedBy>Rod M</cp:lastModifiedBy>
  <cp:revision>2</cp:revision>
  <dcterms:created xsi:type="dcterms:W3CDTF">2020-11-09T16:48:52Z</dcterms:created>
  <dcterms:modified xsi:type="dcterms:W3CDTF">2020-11-09T17:10:12Z</dcterms:modified>
</cp:coreProperties>
</file>